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3" r:id="rId3"/>
    <p:sldId id="281" r:id="rId4"/>
    <p:sldId id="294" r:id="rId5"/>
    <p:sldId id="295" r:id="rId6"/>
    <p:sldId id="296" r:id="rId7"/>
    <p:sldId id="304" r:id="rId8"/>
    <p:sldId id="282" r:id="rId9"/>
    <p:sldId id="297" r:id="rId10"/>
    <p:sldId id="298" r:id="rId11"/>
    <p:sldId id="299" r:id="rId12"/>
    <p:sldId id="300" r:id="rId13"/>
    <p:sldId id="30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210A"/>
    <a:srgbClr val="CC6600"/>
    <a:srgbClr val="FF33CC"/>
    <a:srgbClr val="A8085C"/>
    <a:srgbClr val="FF3300"/>
    <a:srgbClr val="790763"/>
    <a:srgbClr val="009900"/>
    <a:srgbClr val="A9C739"/>
    <a:srgbClr val="DBB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38E12-7555-4D01-A1F8-2EED99336DC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A0051-DAD7-43C7-8412-620D2CA5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3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9942-CDE0-43C0-95BC-5E8D8FEA7411}" type="datetime1">
              <a:rPr lang="en-US" smtClean="0"/>
              <a:t>8/17/2020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1321-6426-4A1D-911F-4F74B65FCB54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5F30-9EA5-49EA-86F3-589B2B27FA65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3400E-CCF0-4A2B-8939-3CFCA29A5A2F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E3A0-6B12-44CD-9B58-826C6C46483E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83C0F-E926-42B2-B45C-3E7511F9F4C3}" type="datetime1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55CFA-28A8-48A4-B43D-F5A7401C20CC}" type="datetime1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E684-931F-4F46-A928-71B30A92CE7C}" type="datetime1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11A62-564E-4C28-BCE1-363EE2699558}" type="datetime1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7A8F-D016-41FD-AF49-381C161DB653}" type="datetime1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4B55-12D4-4963-BE7C-D11E34420779}" type="datetime1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62C3B6-4F31-4743-8754-EBFACDA05A73}" type="datetime1">
              <a:rPr lang="en-US" smtClean="0"/>
              <a:t>8/17/2020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772400" cy="99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CHAPTER -5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81200"/>
            <a:ext cx="7854696" cy="1752600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</a:pPr>
            <a:r>
              <a:rPr lang="en-US" sz="6000" b="1" dirty="0" smtClean="0">
                <a:solidFill>
                  <a:srgbClr val="00B050"/>
                </a:solidFill>
              </a:rPr>
              <a:t>CONTINUITY </a:t>
            </a:r>
          </a:p>
          <a:p>
            <a:pPr algn="ctr">
              <a:spcBef>
                <a:spcPts val="600"/>
              </a:spcBef>
            </a:pPr>
            <a:r>
              <a:rPr lang="en-US" sz="6000" b="1" dirty="0" smtClean="0">
                <a:solidFill>
                  <a:srgbClr val="00B050"/>
                </a:solidFill>
              </a:rPr>
              <a:t>AND DIFFERENTIABILITY</a:t>
            </a:r>
          </a:p>
          <a:p>
            <a:pPr algn="l">
              <a:spcBef>
                <a:spcPts val="600"/>
              </a:spcBef>
            </a:pPr>
            <a:r>
              <a:rPr lang="en-US" sz="5400" dirty="0" smtClean="0">
                <a:solidFill>
                  <a:srgbClr val="C00000"/>
                </a:solidFill>
              </a:rPr>
              <a:t>MODULE : </a:t>
            </a:r>
            <a:r>
              <a:rPr lang="en-US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4/4  e -content</a:t>
            </a:r>
            <a:endParaRPr lang="en-US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MADHUSUDANAN NAMBOODIRI.V,PGT(SS),AECS-1,JADUGUDA</a:t>
            </a:r>
            <a:endParaRPr lang="en-US"/>
          </a:p>
        </p:txBody>
      </p:sp>
      <p:pic>
        <p:nvPicPr>
          <p:cNvPr id="1026" name="Picture 2" descr="http://www.aees.gov.in/htmldocs/images/He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5"/>
            <a:ext cx="9144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54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57200"/>
                <a:ext cx="8229600" cy="586740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sz="2800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800" i="1">
                        <a:latin typeface="Cambria Math"/>
                      </a:rPr>
                      <m:t>= </m:t>
                    </m:r>
                  </m:oMath>
                </a14:m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𝑐𝑜𝑠𝑒𝑐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2800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800" i="1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 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𝑑𝑥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𝑑</m:t>
                                </m:r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en-US" sz="28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𝑐𝑜𝑠𝑒𝑐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num>
                          <m:den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2800" b="0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/>
                          </a:rPr>
                          <m:t>(1−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𝑐𝑜𝑠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800" dirty="0" smtClean="0"/>
                  <a:t>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2800" i="1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𝑐𝑜𝑠𝑒𝑐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 2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den>
                      </m:f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𝑐𝑜𝑠𝑒𝑐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US" sz="2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sz="2800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800" i="1">
                        <a:latin typeface="Cambria Math"/>
                      </a:rPr>
                      <m:t>=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4</m:t>
                        </m:r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𝑎</m:t>
                        </m:r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 </m:t>
                        </m:r>
                      </m:den>
                    </m:f>
                    <m:sSup>
                      <m:sSupPr>
                        <m:ctrlPr>
                          <a:rPr lang="en-US" sz="28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𝑐𝑜𝑠𝑒𝑐</m:t>
                        </m:r>
                      </m:e>
                      <m:sup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4</m:t>
                        </m:r>
                      </m:sup>
                    </m:sSup>
                    <m:d>
                      <m:dPr>
                        <m:ctrlPr>
                          <a:rPr lang="en-US" sz="28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num>
                          <m:den>
                            <m:r>
                              <a:rPr lang="en-US" sz="28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sz="2800" dirty="0" smtClean="0"/>
              </a:p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Q2. If y =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𝑙𝑜𝑔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8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800" b="0" i="1" smtClean="0">
                                <a:latin typeface="Cambria Math"/>
                              </a:rPr>
                              <m:t>+1</m:t>
                            </m:r>
                          </m:e>
                        </m:rad>
                        <m:r>
                          <a:rPr lang="en-US" sz="2800" b="0" i="1" smtClean="0"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sz="2800" b="0" i="1" smtClean="0">
                        <a:latin typeface="Cambria Math"/>
                      </a:rPr>
                      <m:t> </m:t>
                    </m:r>
                    <m:r>
                      <a:rPr lang="en-US" sz="2800" b="0" i="1" smtClean="0">
                        <a:latin typeface="Cambria Math"/>
                      </a:rPr>
                      <m:t>𝑡h𝑒𝑛</m:t>
                    </m:r>
                    <m:r>
                      <a:rPr lang="en-US" sz="28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prove that </a:t>
                </a:r>
              </a:p>
              <a:p>
                <a:pPr marL="0" indent="0">
                  <a:buNone/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1+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+</m:t>
                    </m:r>
                    <m:r>
                      <a:rPr lang="en-US" sz="2800" b="0" i="1" smtClean="0">
                        <a:latin typeface="Cambria Math"/>
                      </a:rPr>
                      <m:t>𝑥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=0</m:t>
                    </m:r>
                  </m:oMath>
                </a14:m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Solution: Given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y =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𝑙𝑜𝑔</m:t>
                    </m:r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800" i="1">
                                <a:latin typeface="Cambria Math"/>
                              </a:rPr>
                              <m:t>+1</m:t>
                            </m:r>
                          </m:e>
                        </m:rad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. Diff. w.r.to x  </a:t>
                </a: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800" i="1">
                                <a:latin typeface="Cambria Math"/>
                              </a:rPr>
                              <m:t>+1</m:t>
                            </m:r>
                          </m:e>
                        </m:rad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 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28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800" i="1">
                                <a:latin typeface="Cambria Math"/>
                              </a:rPr>
                              <m:t>+1</m:t>
                            </m:r>
                          </m:e>
                        </m:rad>
                      </m:e>
                    </m:d>
                  </m:oMath>
                </a14:m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800" i="1">
                                <a:latin typeface="Cambria Math"/>
                              </a:rPr>
                              <m:t>+1</m:t>
                            </m:r>
                          </m:e>
                        </m:rad>
                      </m:den>
                    </m:f>
                    <m:r>
                      <a:rPr lang="en-US" sz="2800" i="1">
                        <a:latin typeface="Cambria Math"/>
                      </a:rPr>
                      <m:t> 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ctrlPr>
                          <a:rPr lang="en-US" sz="28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sz="2800" b="0" i="1" smtClean="0">
                                <a:latin typeface="Cambria Math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  <m:rad>
                              <m:radPr>
                                <m:degHide m:val="on"/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28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8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n-US" sz="28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800" i="1">
                                <a:latin typeface="Cambria Math"/>
                              </a:rPr>
                              <m:t>+1</m:t>
                            </m:r>
                          </m:e>
                        </m:rad>
                      </m:den>
                    </m:f>
                    <m:r>
                      <a:rPr lang="en-US" sz="2800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sz="280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2800" b="0" i="1" smtClean="0">
                                <a:latin typeface="Cambria Math"/>
                              </a:rPr>
                              <m:t>+</m:t>
                            </m:r>
                            <m:rad>
                              <m:radPr>
                                <m:degHide m:val="on"/>
                                <m:ctrlPr>
                                  <a:rPr lang="en-US" sz="2800" b="0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28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rad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800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28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rad>
                          </m:den>
                        </m:f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57200"/>
                <a:ext cx="8229600" cy="5867400"/>
              </a:xfrm>
              <a:blipFill rotWithShape="1">
                <a:blip r:embed="rId2"/>
                <a:stretch>
                  <a:fillRect l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98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57200"/>
                <a:ext cx="8229600" cy="58674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+1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dirty="0" smtClean="0"/>
                  <a:t>  ---------(1)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Again diff. w.r.to x we get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−3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+1</m:t>
                        </m:r>
                      </m:e>
                    </m:d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+1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−3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×2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+1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 smtClean="0"/>
                  <a:t>------(2)</a:t>
                </a:r>
              </a:p>
              <a:p>
                <a:pPr marL="0" indent="0">
                  <a:buNone/>
                </a:pPr>
                <a:r>
                  <a:rPr lang="en-US" dirty="0" smtClean="0">
                    <a:sym typeface="Symbol"/>
                  </a:rPr>
                  <a:t>   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1+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/>
                          </a:rPr>
                          <m:t>1+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i="1" dirty="0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𝑥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+1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−3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 smtClean="0"/>
                  <a:t> +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                                    x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+1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( from(1) and(2))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1+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-x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+1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 +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+1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dirty="0" smtClean="0"/>
                  <a:t> = 0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57200"/>
                <a:ext cx="8229600" cy="5867400"/>
              </a:xfrm>
              <a:blipFill rotWithShape="1">
                <a:blip r:embed="rId2"/>
                <a:stretch>
                  <a:fillRect l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9144000" cy="32067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27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52400"/>
                <a:ext cx="8991600" cy="6477000"/>
              </a:xfrm>
            </p:spPr>
            <p:txBody>
              <a:bodyPr>
                <a:noAutofit/>
              </a:bodyPr>
              <a:lstStyle/>
              <a:p>
                <a:pPr>
                  <a:buClrTx/>
                </a:pP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Q3.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If x = a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cos</a:t>
                </a:r>
                <a:r>
                  <a:rPr lang="el-GR" sz="2400" dirty="0" smtClean="0">
                    <a:latin typeface="Times New Roman" pitchFamily="18" charset="0"/>
                    <a:cs typeface="Times New Roman" pitchFamily="18" charset="0"/>
                  </a:rPr>
                  <a:t>θ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+ b sin</a:t>
                </a:r>
                <a:r>
                  <a:rPr lang="el-GR" sz="2400" dirty="0" smtClean="0">
                    <a:latin typeface="Times New Roman" pitchFamily="18" charset="0"/>
                    <a:cs typeface="Times New Roman" pitchFamily="18" charset="0"/>
                  </a:rPr>
                  <a:t>θ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and y = a sin</a:t>
                </a:r>
                <a:r>
                  <a:rPr lang="el-GR" sz="2400" dirty="0" smtClean="0">
                    <a:latin typeface="Times New Roman" pitchFamily="18" charset="0"/>
                    <a:cs typeface="Times New Roman" pitchFamily="18" charset="0"/>
                  </a:rPr>
                  <a:t>θ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– b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cos</a:t>
                </a:r>
                <a:r>
                  <a:rPr lang="el-GR" sz="2400" dirty="0" smtClean="0">
                    <a:latin typeface="Times New Roman" pitchFamily="18" charset="0"/>
                    <a:cs typeface="Times New Roman" pitchFamily="18" charset="0"/>
                  </a:rPr>
                  <a:t>θ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, then 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 −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>
                  <a:buClrTx/>
                </a:pP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Solution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: Given x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= a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cos</a:t>
                </a:r>
                <a:r>
                  <a:rPr lang="el-GR" sz="2400" dirty="0">
                    <a:latin typeface="Times New Roman" pitchFamily="18" charset="0"/>
                    <a:cs typeface="Times New Roman" pitchFamily="18" charset="0"/>
                  </a:rPr>
                  <a:t>θ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+ b sin</a:t>
                </a:r>
                <a:r>
                  <a:rPr lang="el-GR" sz="2400" dirty="0">
                    <a:latin typeface="Times New Roman" pitchFamily="18" charset="0"/>
                    <a:cs typeface="Times New Roman" pitchFamily="18" charset="0"/>
                  </a:rPr>
                  <a:t>θ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and y = a sin</a:t>
                </a:r>
                <a:r>
                  <a:rPr lang="el-GR" sz="2400" dirty="0">
                    <a:latin typeface="Times New Roman" pitchFamily="18" charset="0"/>
                    <a:cs typeface="Times New Roman" pitchFamily="18" charset="0"/>
                  </a:rPr>
                  <a:t>θ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– b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cos</a:t>
                </a:r>
                <a:r>
                  <a:rPr lang="el-GR" sz="2400" dirty="0">
                    <a:latin typeface="Times New Roman" pitchFamily="18" charset="0"/>
                    <a:cs typeface="Times New Roman" pitchFamily="18" charset="0"/>
                  </a:rPr>
                  <a:t>θ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Differentiating  w.r.to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𝜃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we get 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𝑑𝑥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=−</m:t>
                    </m:r>
                    <m:r>
                      <a:rPr lang="en-US" sz="2400" b="0" i="1" smtClean="0">
                        <a:latin typeface="Cambria Math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𝑠𝑖𝑛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𝑐𝑜𝑠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  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𝑎𝑛𝑑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  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𝑐𝑜𝑠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𝑠𝑖𝑛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𝜃</m:t>
                    </m:r>
                  </m:oMath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 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𝑑𝑦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𝑑</m:t>
                                </m:r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𝑑𝑥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𝑑</m:t>
                                </m:r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𝑐𝑜𝑠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𝑠𝑖𝑛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𝑠𝑖𝑛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(from the given condition)---(1)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Differentiating again w.r.to x , we get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240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/>
                              </a:rPr>
                              <m:t>𝑑𝑦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</a:rPr>
                              <m:t>𝑑𝑥</m:t>
                            </m:r>
                          </m:den>
                        </m:f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</a:rPr>
                              <m:t>𝑦</m:t>
                            </m:r>
                          </m:den>
                        </m:f>
                      </m:e>
                    </m:d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  <a:sym typeface="Symbol"/>
                      </a:rPr>
                      <m:t> 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  <a:sym typeface="Symbol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  <a:sym typeface="Symbol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  <a:sym typeface="Symbol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𝑦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𝑑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  <a:sym typeface="Symbol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  <a:sym typeface="Symbol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  <a:sym typeface="Symbol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400" b="0" i="1" smtClean="0">
                        <a:latin typeface="Cambria Math"/>
                        <a:sym typeface="Symbol"/>
                      </a:rPr>
                      <m:t>=− 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sym typeface="Symbol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  <a:sym typeface="Symbol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sym typeface="Symbol"/>
                              </a:rPr>
                              <m:t>𝑦</m:t>
                            </m:r>
                            <m:r>
                              <a:rPr lang="en-US" sz="2400" b="0" i="1" smtClean="0">
                                <a:latin typeface="Cambria Math"/>
                                <a:sym typeface="Symbol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/>
                                <a:sym typeface="Symbol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/>
                                <a:sym typeface="Symbol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sz="2400" b="0" i="1" smtClean="0">
                                    <a:latin typeface="Cambria Math"/>
                                    <a:sym typeface="Symbol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/>
                                    <a:sym typeface="Symbol"/>
                                  </a:rPr>
                                  <m:t>𝑑𝑦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  <a:sym typeface="Symbol"/>
                                  </a:rPr>
                                  <m:t>𝑑𝑥</m:t>
                                </m:r>
                              </m:den>
                            </m:f>
                            <m:r>
                              <a:rPr lang="en-US" sz="2400" i="1">
                                <a:latin typeface="Cambria Math"/>
                                <a:sym typeface="Symbol"/>
                              </a:rPr>
                              <m:t> 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i="1" smtClean="0">
                                    <a:latin typeface="Cambria Math"/>
                                    <a:sym typeface="Symbol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/>
                                    <a:sym typeface="Symbol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/>
                                    <a:sym typeface="Symbol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-------(2)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400" i="1">
                        <a:latin typeface="Cambria Math"/>
                      </a:rPr>
                      <m:t> −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+</m:t>
                    </m:r>
                    <m:r>
                      <a:rPr lang="en-US" sz="2400" i="1">
                        <a:latin typeface="Cambria Math"/>
                      </a:rPr>
                      <m:t>𝑦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= - y +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x</m:t>
                    </m:r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 −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( using (2) 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    </m:t>
                        </m:r>
                        <m:r>
                          <a:rPr lang="en-US" sz="2400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400" i="1">
                        <a:latin typeface="Cambria Math"/>
                      </a:rPr>
                      <m:t> −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+</m:t>
                    </m:r>
                    <m:r>
                      <a:rPr lang="en-US" sz="2400" i="1">
                        <a:latin typeface="Cambria Math"/>
                      </a:rPr>
                      <m:t>𝑦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= 0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52400"/>
                <a:ext cx="8991600" cy="6477000"/>
              </a:xfrm>
              <a:blipFill rotWithShape="1">
                <a:blip r:embed="rId2"/>
                <a:stretch>
                  <a:fillRect l="-1017" t="-7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7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QUESTIONS FOR PRACTICE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66800"/>
                <a:ext cx="8229600" cy="5257800"/>
              </a:xfrm>
            </p:spPr>
            <p:txBody>
              <a:bodyPr/>
              <a:lstStyle/>
              <a:p>
                <a:pPr>
                  <a:buClrTx/>
                  <a:buFont typeface="Wingdings" pitchFamily="2" charset="2"/>
                  <a:buChar char="§"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Q1.If y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𝑠𝑖𝑛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prove that </a:t>
                </a:r>
              </a:p>
              <a:p>
                <a:pPr marL="0" indent="0">
                  <a:buClrTx/>
                  <a:buNone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−2=0</m:t>
                    </m:r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ClrTx/>
                  <a:buFont typeface="Wingdings" pitchFamily="2" charset="2"/>
                  <a:buChar char="§"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Q2.Differentiate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𝑡𝑎𝑛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1+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  <m:r>
                              <a:rPr lang="en-US" b="0" i="1" smtClean="0"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w.r.to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ClrTx/>
                  <a:buNone/>
                </a:pP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x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( -1 ,1 )</a:t>
                </a:r>
              </a:p>
              <a:p>
                <a:pPr>
                  <a:buClrTx/>
                  <a:buFont typeface="Wingdings" pitchFamily="2" charset="2"/>
                  <a:buChar char="§"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Q3.If x = 2cos</a:t>
                </a:r>
                <a:r>
                  <a:rPr lang="el-GR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θ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–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cos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2</a:t>
                </a:r>
                <a:r>
                  <a:rPr lang="el-GR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θ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and y – 2 sin </a:t>
                </a:r>
                <a:r>
                  <a:rPr lang="el-GR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θ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– sin 2</a:t>
                </a:r>
                <a:r>
                  <a:rPr lang="el-GR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θ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then 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  <a:sym typeface="Symbol"/>
                      </a:rPr>
                      <m:t>=</m:t>
                    </m:r>
                    <m:r>
                      <a:rPr lang="en-US" b="0" i="1" smtClean="0">
                        <a:latin typeface="Cambria Math"/>
                        <a:sym typeface="Symbol"/>
                      </a:rPr>
                      <m:t>𝑡𝑎𝑛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sym typeface="Symbol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sym typeface="Symbol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sym typeface="Symbol"/>
                              </a:rPr>
                              <m:t>3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sym typeface="Symbol"/>
                              </a:rPr>
                              <m:t>𝜃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sym typeface="Symbol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ClrTx/>
                  <a:buFont typeface="Wingdings" pitchFamily="2" charset="2"/>
                  <a:buChar char="§"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Q4.If y 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𝑏𝑥</m:t>
                                </m:r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𝑡h𝑒𝑛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𝑝𝑟𝑜𝑣𝑒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𝑡h𝑎𝑡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func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ClrTx/>
                  <a:buNone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𝑑𝑥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𝑑𝑦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𝑑𝑥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66800"/>
                <a:ext cx="8229600" cy="5257800"/>
              </a:xfrm>
              <a:blipFill rotWithShape="1">
                <a:blip r:embed="rId2"/>
                <a:stretch>
                  <a:fillRect l="-1259" t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81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76210A"/>
                </a:solidFill>
                <a:latin typeface="Times New Roman" pitchFamily="18" charset="0"/>
                <a:cs typeface="Times New Roman" pitchFamily="18" charset="0"/>
              </a:rPr>
              <a:t>CONCEPTS</a:t>
            </a:r>
            <a:endParaRPr lang="en-US" sz="4000" b="1" dirty="0">
              <a:solidFill>
                <a:srgbClr val="76210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8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erivative of functions in parametric form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Second order derivative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0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4389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DERIVATIVES OF FUNCTIONS IN PARAMETRIC FORMS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229600" cy="5486400"/>
              </a:xfrm>
            </p:spPr>
            <p:txBody>
              <a:bodyPr>
                <a:normAutofit fontScale="92500" lnSpcReduction="10000"/>
              </a:bodyPr>
              <a:lstStyle/>
              <a:p>
                <a:pPr algn="just">
                  <a:buClrTx/>
                </a:pP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A relation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expressed between two variables </a:t>
                </a:r>
                <a:r>
                  <a:rPr lang="en-US" sz="3200" i="1" dirty="0"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and </a:t>
                </a:r>
                <a:r>
                  <a:rPr lang="en-US" sz="3200" i="1" dirty="0">
                    <a:latin typeface="Times New Roman" pitchFamily="18" charset="0"/>
                    <a:cs typeface="Times New Roman" pitchFamily="18" charset="0"/>
                  </a:rPr>
                  <a:t>y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in the 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form </a:t>
                </a:r>
                <a:r>
                  <a:rPr lang="en-US" sz="3200" i="1" dirty="0" smtClean="0"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3200" i="1" dirty="0">
                    <a:latin typeface="Times New Roman" pitchFamily="18" charset="0"/>
                    <a:cs typeface="Times New Roman" pitchFamily="18" charset="0"/>
                  </a:rPr>
                  <a:t>f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3200" i="1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), </a:t>
                </a:r>
                <a:r>
                  <a:rPr lang="en-US" sz="3200" i="1" dirty="0">
                    <a:latin typeface="Times New Roman" pitchFamily="18" charset="0"/>
                    <a:cs typeface="Times New Roman" pitchFamily="18" charset="0"/>
                  </a:rPr>
                  <a:t>y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3200" i="1" dirty="0">
                    <a:latin typeface="Times New Roman" pitchFamily="18" charset="0"/>
                    <a:cs typeface="Times New Roman" pitchFamily="18" charset="0"/>
                  </a:rPr>
                  <a:t>g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3200" i="1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) is said to be parametric form with </a:t>
                </a:r>
                <a:r>
                  <a:rPr lang="en-US" sz="3200" i="1" dirty="0">
                    <a:latin typeface="Times New Roman" pitchFamily="18" charset="0"/>
                    <a:cs typeface="Times New Roman" pitchFamily="18" charset="0"/>
                  </a:rPr>
                  <a:t>t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as a parameter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algn="just">
                  <a:buClr>
                    <a:schemeClr val="tx1"/>
                  </a:buClr>
                </a:pP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To find the derivative of these functions we use chain rule.</a:t>
                </a:r>
              </a:p>
              <a:p>
                <a:pPr algn="just">
                  <a:buClrTx/>
                </a:pP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Using chain rule we can write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3200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sz="32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𝑑𝑥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𝑑𝑡</m:t>
                        </m:r>
                      </m:den>
                    </m:f>
                  </m:oMath>
                </a14:m>
                <a:endParaRPr lang="en-US" sz="3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buClr>
                    <a:schemeClr val="tx1"/>
                  </a:buClr>
                </a:pP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Hence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2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3200" i="1">
                                    <a:latin typeface="Cambria Math"/>
                                  </a:rPr>
                                  <m:t>𝑑𝑦</m:t>
                                </m:r>
                              </m:num>
                              <m:den>
                                <m:r>
                                  <a:rPr lang="en-US" sz="3200" i="1">
                                    <a:latin typeface="Cambria Math"/>
                                  </a:rPr>
                                  <m:t>𝑑𝑡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2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3200" i="1">
                                    <a:latin typeface="Cambria Math"/>
                                  </a:rPr>
                                  <m:t>𝑑𝑥</m:t>
                                </m:r>
                              </m:num>
                              <m:den>
                                <m:r>
                                  <a:rPr lang="en-US" sz="3200" i="1">
                                    <a:latin typeface="Cambria Math"/>
                                  </a:rPr>
                                  <m:t>𝑑𝑡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, whenever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</a:rPr>
                          <m:t>𝑑𝑥</m:t>
                        </m:r>
                      </m:num>
                      <m:den>
                        <m:r>
                          <a:rPr lang="en-US" sz="3200" i="1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sz="3200" b="0" i="1" smtClean="0">
                        <a:latin typeface="Cambria Math"/>
                      </a:rPr>
                      <m:t> 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≠0</m:t>
                    </m:r>
                  </m:oMath>
                </a14:m>
                <a:endParaRPr lang="en-US" sz="3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buClr>
                    <a:schemeClr val="tx1"/>
                  </a:buClr>
                </a:pP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‘OR’ Eliminate the parameter between x and y then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229600" cy="5486400"/>
              </a:xfrm>
              <a:blipFill rotWithShape="1">
                <a:blip r:embed="rId2"/>
                <a:stretch>
                  <a:fillRect l="-1185" t="-2222" r="-2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83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81000"/>
                <a:ext cx="8229600" cy="5943600"/>
              </a:xfrm>
            </p:spPr>
            <p:txBody>
              <a:bodyPr/>
              <a:lstStyle/>
              <a:p>
                <a:pPr>
                  <a:buClr>
                    <a:schemeClr val="tx1"/>
                  </a:buClr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Examples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: </a:t>
                </a:r>
              </a:p>
              <a:p>
                <a:pPr>
                  <a:buClr>
                    <a:schemeClr val="tx1"/>
                  </a:buClr>
                </a:pPr>
                <a:r>
                  <a:rPr lang="en-US" b="1" dirty="0"/>
                  <a:t>Q1</a:t>
                </a:r>
                <a:r>
                  <a:rPr lang="en-US" dirty="0"/>
                  <a:t>. If x =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𝑠𝑒𝑐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𝑎𝑛𝑑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𝑡𝑎𝑛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𝑓𝑖𝑛𝑑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𝑎𝑡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>
                  <a:buClr>
                    <a:schemeClr val="tx1"/>
                  </a:buClr>
                </a:pPr>
                <a:r>
                  <a:rPr lang="en-US" b="1" dirty="0" smtClean="0"/>
                  <a:t>Solution:</a:t>
                </a:r>
                <a:r>
                  <a:rPr lang="en-US" dirty="0" smtClean="0"/>
                  <a:t> Given  x = </a:t>
                </a:r>
                <a:r>
                  <a:rPr lang="en-US" dirty="0"/>
                  <a:t>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𝑠𝑒𝑐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 and y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𝑡𝑎𝑛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  <a:ea typeface="Cambria Math"/>
                      </a:rPr>
                      <m:t>𝜃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=3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𝑠𝑒𝑐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𝑠𝑒𝑐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3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𝑠𝑒𝑐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𝑡𝑎𝑛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𝜃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=3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𝑡𝑎𝑛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𝑡𝑎𝑛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d>
                  </m:oMath>
                </a14:m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3</m:t>
                    </m:r>
                    <m:r>
                      <a:rPr lang="en-US" b="0" i="1" dirty="0" smtClean="0">
                        <a:latin typeface="Cambria Math"/>
                      </a:rPr>
                      <m:t>𝑎</m:t>
                    </m:r>
                    <m:r>
                      <a:rPr lang="en-US" b="0" i="1" dirty="0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𝑡𝑎𝑛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𝑠𝑒𝑐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𝜃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𝑑𝑦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𝑑</m:t>
                                </m:r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𝑑𝑥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𝑑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/>
                          </a:rPr>
                          <m:t>3</m:t>
                        </m:r>
                        <m:r>
                          <a:rPr lang="en-US" i="1" dirty="0">
                            <a:latin typeface="Cambria Math"/>
                          </a:rPr>
                          <m:t>𝑎</m:t>
                        </m:r>
                        <m:r>
                          <a:rPr lang="en-US" i="1" dirty="0">
                            <a:latin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𝑡𝑎𝑛</m:t>
                            </m:r>
                          </m:e>
                          <m:sup>
                            <m:r>
                              <a:rPr lang="en-US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n-US" i="1" dirty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𝑠𝑒𝑐</m:t>
                            </m:r>
                          </m:e>
                          <m:sup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𝜃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3</m:t>
                        </m:r>
                        <m:r>
                          <a:rPr lang="en-US" i="1">
                            <a:latin typeface="Cambria Math"/>
                          </a:rPr>
                          <m:t>𝑎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𝑠𝑒𝑐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𝑡𝑎𝑛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𝜃</m:t>
                        </m:r>
                      </m:den>
                    </m:f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𝑡𝑎𝑛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𝑠𝑒𝑐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𝑠𝑖𝑛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𝜃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𝑑𝑦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𝑑𝑥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𝑎𝑡</m:t>
                        </m:r>
                        <m:r>
                          <a:rPr lang="en-US" b="0" i="1" smtClean="0">
                            <a:latin typeface="Cambria Math"/>
                          </a:rPr>
                          <m:t> 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sub>
                    </m:sSub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𝑠𝑖𝑛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𝑎𝑡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den>
                        </m:f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81000"/>
                <a:ext cx="8229600" cy="5943600"/>
              </a:xfrm>
              <a:blipFill rotWithShape="1">
                <a:blip r:embed="rId2"/>
                <a:stretch>
                  <a:fillRect l="-1259" t="-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96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381000"/>
                <a:ext cx="8686800" cy="5943600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buClr>
                    <a:schemeClr val="tx1"/>
                  </a:buClr>
                </a:pP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Q2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.If x =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𝑐𝑜𝑠𝑡</m:t>
                    </m:r>
                    <m:r>
                      <a:rPr lang="en-US" sz="2800" b="0" i="1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3+2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and y =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𝑠𝑖𝑛𝑡</m:t>
                    </m:r>
                    <m:r>
                      <a:rPr lang="en-US" sz="2800" b="0" i="1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3−2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then find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 </m:t>
                    </m:r>
                    <m:r>
                      <a:rPr lang="en-US" sz="2800" b="0" i="1" smtClean="0">
                        <a:latin typeface="Cambria Math"/>
                      </a:rPr>
                      <m:t>𝑎𝑡</m:t>
                    </m:r>
                    <m:r>
                      <a:rPr lang="en-US" sz="2800" b="0" i="1" smtClean="0">
                        <a:latin typeface="Cambria Math"/>
                      </a:rPr>
                      <m:t> </m:t>
                    </m:r>
                    <m:r>
                      <a:rPr lang="en-US" sz="2800" b="0" i="1" smtClean="0">
                        <a:latin typeface="Cambria Math"/>
                      </a:rPr>
                      <m:t>𝑡</m:t>
                    </m:r>
                    <m:r>
                      <a:rPr lang="en-US" sz="28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Clr>
                    <a:schemeClr val="tx1"/>
                  </a:buClr>
                </a:pP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Solution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: Given</a:t>
                </a: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x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𝑐𝑜𝑠𝑡</m:t>
                    </m:r>
                    <m:r>
                      <a:rPr lang="en-US" sz="2800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3</m:t>
                        </m:r>
                        <m:r>
                          <a:rPr lang="en-US" sz="2800" b="0" i="1" smtClean="0">
                            <a:latin typeface="Cambria Math"/>
                          </a:rPr>
                          <m:t>+</m:t>
                        </m:r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         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y =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𝑠𝑖𝑛𝑡</m:t>
                    </m:r>
                    <m:r>
                      <a:rPr lang="en-US" sz="2800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3−2</m:t>
                        </m:r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x = 3 cost + 2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𝑐𝑜𝑠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</a:rPr>
                      <m:t>𝑡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                y = 3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sint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– 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</a:rPr>
                      <m:t>𝑡</m:t>
                    </m:r>
                  </m:oMath>
                </a14:m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Diff.w.r.to t </a:t>
                </a: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𝑑𝑥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=−3</m:t>
                    </m:r>
                    <m:r>
                      <a:rPr lang="en-US" sz="2800" b="0" i="1" smtClean="0">
                        <a:latin typeface="Cambria Math"/>
                      </a:rPr>
                      <m:t>𝑠𝑖𝑛𝑡</m:t>
                    </m:r>
                    <m:r>
                      <a:rPr lang="en-US" sz="2800" b="0" i="1" smtClean="0">
                        <a:latin typeface="Cambria Math"/>
                      </a:rPr>
                      <m:t>−6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𝑐𝑜𝑠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</a:rPr>
                      <m:t>𝑡</m:t>
                    </m:r>
                    <m:r>
                      <a:rPr lang="en-US" sz="2800" b="0" i="1" smtClean="0">
                        <a:latin typeface="Cambria Math"/>
                      </a:rPr>
                      <m:t> </m:t>
                    </m:r>
                    <m:r>
                      <a:rPr lang="en-US" sz="2800" b="0" i="1" smtClean="0">
                        <a:latin typeface="Cambria Math"/>
                      </a:rPr>
                      <m:t>𝑠𝑖𝑛𝑡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𝑑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</a:rPr>
                      <m:t>3</m:t>
                    </m:r>
                    <m:r>
                      <a:rPr lang="en-US" sz="2800" b="0" i="1" smtClean="0">
                        <a:latin typeface="Cambria Math"/>
                      </a:rPr>
                      <m:t>𝑐𝑜𝑠𝑡</m:t>
                    </m:r>
                    <m:r>
                      <a:rPr lang="en-US" sz="2800" b="0" i="1" smtClean="0">
                        <a:latin typeface="Cambria Math"/>
                      </a:rPr>
                      <m:t>−6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/>
                      </a:rPr>
                      <m:t>𝑡</m:t>
                    </m:r>
                    <m:r>
                      <a:rPr lang="en-US" sz="2800" i="1">
                        <a:latin typeface="Cambria Math"/>
                      </a:rPr>
                      <m:t> </m:t>
                    </m:r>
                    <m:r>
                      <a:rPr lang="en-US" sz="2800" b="0" i="1" smtClean="0">
                        <a:latin typeface="Cambria Math"/>
                      </a:rPr>
                      <m:t>𝑐𝑜𝑠</m:t>
                    </m:r>
                    <m:r>
                      <a:rPr lang="en-US" sz="2800" i="1">
                        <a:latin typeface="Cambria Math"/>
                      </a:rPr>
                      <m:t>𝑡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/>
                                  </a:rPr>
                                  <m:t>𝑑𝑦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/>
                                  </a:rPr>
                                  <m:t>𝑑𝑡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/>
                                  </a:rPr>
                                  <m:t>𝑑𝑥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/>
                                  </a:rPr>
                                  <m:t>𝑑𝑡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3</m:t>
                        </m:r>
                        <m:r>
                          <a:rPr lang="en-US" sz="2800" i="1">
                            <a:latin typeface="Cambria Math"/>
                          </a:rPr>
                          <m:t>𝑐𝑜𝑠𝑡</m:t>
                        </m:r>
                        <m:r>
                          <a:rPr lang="en-US" sz="2800" i="1">
                            <a:latin typeface="Cambria Math"/>
                          </a:rPr>
                          <m:t>−6</m:t>
                        </m:r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𝑡</m:t>
                        </m:r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𝑐𝑜𝑠𝑡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−3</m:t>
                        </m:r>
                        <m:r>
                          <a:rPr lang="en-US" sz="2800" i="1">
                            <a:latin typeface="Cambria Math"/>
                          </a:rPr>
                          <m:t>𝑠𝑖𝑛𝑡</m:t>
                        </m:r>
                        <m:r>
                          <a:rPr lang="en-US" sz="2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800" i="1">
                            <a:latin typeface="Cambria Math"/>
                          </a:rPr>
                          <m:t>6</m:t>
                        </m:r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𝑡</m:t>
                        </m:r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𝑠𝑖𝑛𝑡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𝑐𝑜𝑠𝑡</m:t>
                        </m:r>
                        <m:r>
                          <a:rPr lang="en-US" sz="2800" b="0" i="1" smtClean="0">
                            <a:latin typeface="Cambria Math"/>
                          </a:rPr>
                          <m:t> −2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𝑐𝑜𝑠𝑡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𝑠𝑖𝑛𝑡</m:t>
                        </m:r>
                        <m:r>
                          <a:rPr lang="en-US" sz="2800" b="0" i="1" smtClean="0">
                            <a:latin typeface="Cambria Math"/>
                          </a:rPr>
                          <m:t>−2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𝑠𝑖𝑛𝑡</m:t>
                        </m:r>
                      </m:den>
                    </m:f>
                  </m:oMath>
                </a14:m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𝑑𝑦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𝑑𝑥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𝑎𝑡</m:t>
                        </m:r>
                        <m:r>
                          <a:rPr lang="en-US" sz="28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𝑐𝑜𝑠</m:t>
                        </m:r>
                        <m:d>
                          <m:d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 smtClean="0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  <m:r>
                          <a:rPr lang="en-US" sz="2800" i="1">
                            <a:latin typeface="Cambria Math"/>
                          </a:rPr>
                          <m:t> −2</m:t>
                        </m:r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 smtClean="0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  <m:r>
                          <a:rPr lang="en-US" sz="2800" i="1">
                            <a:latin typeface="Cambria Math"/>
                          </a:rPr>
                          <m:t>𝑐𝑜𝑠</m:t>
                        </m:r>
                        <m:d>
                          <m:d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 smtClean="0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−</m:t>
                        </m:r>
                        <m:r>
                          <a:rPr lang="en-US" sz="2800" i="1">
                            <a:latin typeface="Cambria Math"/>
                          </a:rPr>
                          <m:t>𝑠𝑖𝑛</m:t>
                        </m:r>
                        <m:d>
                          <m:d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 smtClean="0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  <m:r>
                          <a:rPr lang="en-US" sz="2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 smtClean="0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𝑠𝑖𝑛</m:t>
                        </m:r>
                        <m:d>
                          <m:d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 smtClean="0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800" b="0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  <m:r>
                          <a:rPr lang="en-US" sz="2800" b="0" i="1" smtClean="0">
                            <a:latin typeface="Cambria Math"/>
                          </a:rPr>
                          <m:t>−2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f>
                          <m:fPr>
                            <m:ctrlP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 ×</m:t>
                        </m:r>
                        <m:f>
                          <m:fPr>
                            <m:ctrlP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− </m:t>
                        </m:r>
                        <m:f>
                          <m:f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800" b="0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  <m:r>
                          <a:rPr lang="en-US" sz="2800" b="0" i="1" smtClean="0">
                            <a:latin typeface="Cambria Math"/>
                          </a:rPr>
                          <m:t>−2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f>
                          <m:fPr>
                            <m:ctrlP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 ×</m:t>
                        </m:r>
                        <m:f>
                          <m:fPr>
                            <m:ctrlP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=0</m:t>
                    </m:r>
                  </m:oMath>
                </a14:m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381000"/>
                <a:ext cx="8686800" cy="5943600"/>
              </a:xfrm>
              <a:blipFill rotWithShape="1">
                <a:blip r:embed="rId2"/>
                <a:stretch>
                  <a:fillRect l="-1263" t="-1538" r="-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76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04800"/>
                <a:ext cx="8229600" cy="6019800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b="1" dirty="0" smtClean="0">
                    <a:solidFill>
                      <a:srgbClr val="FF0000"/>
                    </a:solidFill>
                  </a:rPr>
                  <a:t>DIFFERENTIATION OF  A FUNCTION W.R.TO ANOTHER FUNCTION</a:t>
                </a:r>
              </a:p>
              <a:p>
                <a:pPr>
                  <a:buClr>
                    <a:schemeClr val="tx1"/>
                  </a:buClr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Let u = f(x) and v = g(x) be two functions of x , then to find the derivative of f(x) w.r.to g(x) i.e. to find the derivative of u w.r.to v we use the formula</a:t>
                </a:r>
              </a:p>
              <a:p>
                <a:pPr>
                  <a:buClr>
                    <a:schemeClr val="tx1"/>
                  </a:buClr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𝑑𝑣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𝑑𝑢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𝑑𝑥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𝑑𝑣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𝑑𝑥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Clr>
                    <a:schemeClr val="tx1"/>
                  </a:buClr>
                </a:pP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Example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s: </a:t>
                </a:r>
              </a:p>
              <a:p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Q1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. Differentiate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𝑡𝑎𝑛</m:t>
                        </m:r>
                      </m:e>
                      <m:sup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800" i="1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800" i="1">
                                    <a:latin typeface="Cambria Math"/>
                                    <a:cs typeface="Times New Roman" pitchFamily="18" charset="0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2800" i="1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8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</m:e>
                    </m:d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w.r.to </a:t>
                </a:r>
              </a:p>
              <a:p>
                <a:pPr marL="0" indent="0">
                  <a:buNone/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sz="28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ad>
                          <m:radPr>
                            <m:degHide m:val="on"/>
                            <m:ctrlPr>
                              <a:rPr lang="en-US" sz="28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1" smtClean="0">
                                <a:latin typeface="Cambria Math"/>
                                <a:cs typeface="Times New Roman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sz="28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e>
                    </m:d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04800"/>
                <a:ext cx="8229600" cy="6019800"/>
              </a:xfrm>
              <a:blipFill rotWithShape="1">
                <a:blip r:embed="rId2"/>
                <a:stretch>
                  <a:fillRect l="-1481" t="-810" r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47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52400"/>
                <a:ext cx="8991600" cy="6629400"/>
              </a:xfrm>
            </p:spPr>
            <p:txBody>
              <a:bodyPr>
                <a:normAutofit lnSpcReduction="10000"/>
              </a:bodyPr>
              <a:lstStyle/>
              <a:p>
                <a:pPr>
                  <a:buClr>
                    <a:schemeClr val="tx1"/>
                  </a:buClr>
                  <a:buFont typeface="Wingdings" pitchFamily="2" charset="2"/>
                  <a:buChar char="§"/>
                </a:pP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Solution:</a:t>
                </a:r>
              </a:p>
              <a:p>
                <a:pPr>
                  <a:buClr>
                    <a:schemeClr val="tx1"/>
                  </a:buClr>
                  <a:buFont typeface="Wingdings" pitchFamily="2" charset="2"/>
                  <a:buChar char="§"/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Let u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𝑡𝑎𝑛</m:t>
                        </m:r>
                      </m:e>
                      <m:sup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800" i="1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800" i="1">
                                    <a:latin typeface="Cambria Math"/>
                                    <a:cs typeface="Times New Roman" pitchFamily="18" charset="0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2800" i="1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800" i="1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</m:e>
                    </m:d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and v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ad>
                          <m:radPr>
                            <m:degHide m:val="on"/>
                            <m:ctrlPr>
                              <a:rPr lang="en-US" sz="28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1" smtClean="0">
                                <a:latin typeface="Cambria Math"/>
                                <a:cs typeface="Times New Roman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sz="2800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e>
                    </m:d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to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𝑑𝑣</m:t>
                        </m:r>
                      </m:den>
                    </m:f>
                  </m:oMath>
                </a14:m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Clr>
                    <a:schemeClr val="tx1"/>
                  </a:buClr>
                  <a:buNone/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Put x = sin</a:t>
                </a:r>
                <a:r>
                  <a:rPr lang="el-GR" sz="2800" dirty="0" smtClean="0">
                    <a:latin typeface="Times New Roman" pitchFamily="18" charset="0"/>
                    <a:cs typeface="Times New Roman" pitchFamily="18" charset="0"/>
                  </a:rPr>
                  <a:t>θ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 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/>
                            <a:sym typeface="Symbol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sym typeface="Symbol"/>
                          </a:rPr>
                          <m:t>𝑠𝑖𝑛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sym typeface="Symbol"/>
                          </a:rPr>
                          <m:t>−1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  <a:sym typeface="Symbol"/>
                      </a:rPr>
                      <m:t>𝑥</m:t>
                    </m:r>
                  </m:oMath>
                </a14:m>
                <a:endParaRPr lang="en-US" sz="2800" b="0" dirty="0" smtClean="0">
                  <a:latin typeface="Times New Roman" pitchFamily="18" charset="0"/>
                  <a:cs typeface="Times New Roman" pitchFamily="18" charset="0"/>
                  <a:sym typeface="Symbol"/>
                </a:endParaRPr>
              </a:p>
              <a:p>
                <a:pPr marL="0" indent="0">
                  <a:buClr>
                    <a:schemeClr val="tx1"/>
                  </a:buClr>
                  <a:buNone/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u =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𝑡𝑎𝑛</m:t>
                        </m:r>
                      </m:e>
                      <m:sup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 smtClean="0">
                                <a:latin typeface="Cambria Math"/>
                                <a:cs typeface="Times New Roman" pitchFamily="18" charset="0"/>
                              </a:rPr>
                              <m:t>𝑠</m:t>
                            </m:r>
                            <m:r>
                              <a:rPr lang="en-US" sz="2800" b="0" i="1" smtClean="0">
                                <a:latin typeface="Cambria Math"/>
                                <a:cs typeface="Times New Roman" pitchFamily="18" charset="0"/>
                              </a:rPr>
                              <m:t>𝑖𝑛</m:t>
                            </m:r>
                            <m:r>
                              <a:rPr lang="en-US" sz="280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𝜃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80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8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28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𝑠𝑖𝑛</m:t>
                                    </m:r>
                                  </m:e>
                                  <m:sup>
                                    <m:r>
                                      <a:rPr lang="en-US" sz="28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𝜃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n-US" sz="2800" b="0" i="1" smtClean="0">
                        <a:latin typeface="Cambria Math"/>
                        <a:cs typeface="Times New Roman" pitchFamily="18" charset="0"/>
                      </a:rPr>
                      <m:t>= 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𝑡𝑎𝑛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  <a:cs typeface="Times New Roman" pitchFamily="18" charset="0"/>
                              </a:rPr>
                              <m:t>𝑠𝑖𝑛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𝜃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  <a:cs typeface="Times New Roman" pitchFamily="18" charset="0"/>
                              </a:rPr>
                              <m:t>𝑐𝑜𝑠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𝜃</m:t>
                            </m:r>
                          </m:den>
                        </m:f>
                      </m:e>
                    </m:d>
                    <m:r>
                      <a:rPr lang="en-US" sz="2800" b="0" i="1" smtClean="0">
                        <a:latin typeface="Cambria Math"/>
                        <a:cs typeface="Times New Roman" pitchFamily="18" charset="0"/>
                      </a:rPr>
                      <m:t>= 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𝑡𝑎𝑛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𝑡𝑎𝑛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𝜃</m:t>
                        </m:r>
                      </m:e>
                    </m:d>
                  </m:oMath>
                </a14:m>
                <a:r>
                  <a:rPr lang="en-US" sz="2800" b="0" i="1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=</a:t>
                </a:r>
                <a:r>
                  <a:rPr lang="en-US" sz="2800" b="0" i="1" dirty="0" smtClean="0">
                    <a:latin typeface="Times New Roman" pitchFamily="18" charset="0"/>
                    <a:ea typeface="Cambria Math"/>
                    <a:cs typeface="Times New Roman" pitchFamily="18" charset="0"/>
                    <a:sym typeface="Symbol"/>
                  </a:rPr>
                  <a:t></a:t>
                </a:r>
                <a:endParaRPr lang="en-US" sz="2800" b="0" i="1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0" indent="0">
                  <a:buClr>
                    <a:schemeClr val="tx1"/>
                  </a:buClr>
                  <a:buNone/>
                </a:pPr>
                <a:r>
                  <a:rPr lang="en-US" sz="2800" b="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   u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−1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𝑥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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/>
                            <a:sym typeface="Symbol"/>
                          </a:rPr>
                          <m:t>𝑑𝑢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/>
                            <a:sym typeface="Symbol"/>
                          </a:rPr>
                          <m:t>𝑑𝑥</m:t>
                        </m:r>
                      </m:den>
                    </m:f>
                    <m:r>
                      <a:rPr lang="en-US" sz="2800" b="0" i="1" dirty="0" smtClean="0">
                        <a:latin typeface="Cambria Math"/>
                        <a:sym typeface="Symbol"/>
                      </a:rPr>
                      <m:t>=</m:t>
                    </m:r>
                    <m:f>
                      <m:fPr>
                        <m:ctrlPr>
                          <a:rPr lang="en-US" sz="2800" b="0" i="1" dirty="0" smtClean="0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/>
                            <a:sym typeface="Symbol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800" b="0" i="1" dirty="0" smtClean="0">
                                <a:latin typeface="Cambria Math"/>
                                <a:sym typeface="Symbol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1" dirty="0" smtClean="0">
                                <a:latin typeface="Cambria Math"/>
                                <a:sym typeface="Symbol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sz="2800" b="0" i="1" dirty="0" smtClean="0">
                                    <a:latin typeface="Cambria Math"/>
                                    <a:sym typeface="Symbol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dirty="0" smtClean="0">
                                    <a:latin typeface="Cambria Math"/>
                                    <a:sym typeface="Symbol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b="0" i="1" dirty="0" smtClean="0">
                                    <a:latin typeface="Cambria Math"/>
                                    <a:sym typeface="Symbol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n-US" sz="2800" b="0" i="1" dirty="0" smtClean="0">
                        <a:latin typeface="Cambria Math"/>
                        <a:sym typeface="Symbol"/>
                      </a:rPr>
                      <m:t> −−−−−</m:t>
                    </m:r>
                    <m:d>
                      <m:dPr>
                        <m:ctrlPr>
                          <a:rPr lang="en-US" sz="2800" b="0" i="1" dirty="0" smtClean="0">
                            <a:latin typeface="Cambria Math"/>
                            <a:sym typeface="Symbol"/>
                          </a:rPr>
                        </m:ctrlPr>
                      </m:dPr>
                      <m:e>
                        <m:r>
                          <a:rPr lang="en-US" sz="2800" b="0" i="1" dirty="0" smtClean="0">
                            <a:latin typeface="Cambria Math"/>
                            <a:sym typeface="Symbol"/>
                          </a:rPr>
                          <m:t>1</m:t>
                        </m:r>
                      </m:e>
                    </m:d>
                  </m:oMath>
                </a14:m>
                <a:endParaRPr lang="en-US" sz="2800" b="0" dirty="0" smtClean="0">
                  <a:latin typeface="Times New Roman" pitchFamily="18" charset="0"/>
                  <a:cs typeface="Times New Roman" pitchFamily="18" charset="0"/>
                  <a:sym typeface="Symbol"/>
                </a:endParaRPr>
              </a:p>
              <a:p>
                <a:pPr marL="0" indent="0">
                  <a:buClr>
                    <a:schemeClr val="tx1"/>
                  </a:buClr>
                  <a:buNone/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v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sz="28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𝑠𝑖𝑛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ad>
                          <m:radPr>
                            <m:degHide m:val="on"/>
                            <m:ctrlP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𝑠𝑖𝑛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</m:rad>
                      </m:e>
                    </m:d>
                    <m:r>
                      <a:rPr lang="en-US" sz="2800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𝑠𝑖𝑛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d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= 2</a:t>
                </a:r>
                <a:r>
                  <a:rPr lang="el-GR" sz="2800" dirty="0" smtClean="0">
                    <a:latin typeface="Times New Roman" pitchFamily="18" charset="0"/>
                    <a:cs typeface="Times New Roman" pitchFamily="18" charset="0"/>
                  </a:rPr>
                  <a:t>θ</a:t>
                </a:r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Clr>
                    <a:schemeClr val="tx1"/>
                  </a:buClr>
                  <a:buNone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v = 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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/>
                            <a:sym typeface="Symbol"/>
                          </a:rPr>
                          <m:t>𝑑𝑣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/>
                            <a:sym typeface="Symbol"/>
                          </a:rPr>
                          <m:t>𝑑𝑥</m:t>
                        </m:r>
                      </m:den>
                    </m:f>
                    <m:r>
                      <a:rPr lang="en-US" sz="2800" b="0" i="1" dirty="0" smtClean="0">
                        <a:latin typeface="Cambria Math"/>
                        <a:sym typeface="Symbol"/>
                      </a:rPr>
                      <m:t>= </m:t>
                    </m:r>
                    <m:f>
                      <m:fPr>
                        <m:ctrlPr>
                          <a:rPr lang="en-US" sz="2800" b="0" i="1" dirty="0" smtClean="0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/>
                            <a:sym typeface="Symbol"/>
                          </a:rPr>
                          <m:t>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800" b="0" i="1" dirty="0" smtClean="0">
                                <a:latin typeface="Cambria Math"/>
                                <a:sym typeface="Symbol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1" dirty="0" smtClean="0">
                                <a:latin typeface="Cambria Math"/>
                                <a:sym typeface="Symbol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sz="2800" b="0" i="1" dirty="0" smtClean="0">
                                    <a:latin typeface="Cambria Math"/>
                                    <a:sym typeface="Symbol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dirty="0" smtClean="0">
                                    <a:latin typeface="Cambria Math"/>
                                    <a:sym typeface="Symbol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b="0" i="1" dirty="0" smtClean="0">
                                    <a:latin typeface="Cambria Math"/>
                                    <a:sym typeface="Symbol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----------(2)</a:t>
                </a:r>
              </a:p>
              <a:p>
                <a:pPr marL="0" indent="0">
                  <a:buClr>
                    <a:schemeClr val="tx1"/>
                  </a:buClr>
                  <a:buNone/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𝑑𝑣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/>
                                  </a:rPr>
                                  <m:t>𝑑𝑢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/>
                                  </a:rPr>
                                  <m:t>𝑑𝑥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/>
                                  </a:rPr>
                                  <m:t>𝑑𝑣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/>
                                  </a:rPr>
                                  <m:t>𝑑𝑥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 dirty="0">
                                    <a:latin typeface="Cambria Math"/>
                                    <a:sym typeface="Symbol"/>
                                  </a:rPr>
                                </m:ctrlPr>
                              </m:fPr>
                              <m:num>
                                <m:r>
                                  <a:rPr lang="en-US" sz="2800" i="1" dirty="0">
                                    <a:latin typeface="Cambria Math"/>
                                    <a:sym typeface="Symbol"/>
                                  </a:rPr>
                                  <m:t>1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2800" i="1" dirty="0">
                                        <a:latin typeface="Cambria Math"/>
                                        <a:sym typeface="Symbol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800" i="1" dirty="0">
                                        <a:latin typeface="Cambria Math"/>
                                        <a:sym typeface="Symbol"/>
                                      </a:rPr>
                                      <m:t>1−</m:t>
                                    </m:r>
                                    <m:sSup>
                                      <m:sSupPr>
                                        <m:ctrlPr>
                                          <a:rPr lang="en-US" sz="2800" i="1" dirty="0">
                                            <a:latin typeface="Cambria Math"/>
                                            <a:sym typeface="Symbol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 i="1" dirty="0">
                                            <a:latin typeface="Cambria Math"/>
                                            <a:sym typeface="Symbol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2800" i="1" dirty="0">
                                            <a:latin typeface="Cambria Math"/>
                                            <a:sym typeface="Symbol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 dirty="0">
                                    <a:latin typeface="Cambria Math"/>
                                    <a:sym typeface="Symbol"/>
                                  </a:rPr>
                                </m:ctrlPr>
                              </m:fPr>
                              <m:num>
                                <m:r>
                                  <a:rPr lang="en-US" sz="2800" i="1" dirty="0">
                                    <a:latin typeface="Cambria Math"/>
                                    <a:sym typeface="Symbol"/>
                                  </a:rPr>
                                  <m:t>2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2800" i="1" dirty="0">
                                        <a:latin typeface="Cambria Math"/>
                                        <a:sym typeface="Symbol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800" i="1" dirty="0">
                                        <a:latin typeface="Cambria Math"/>
                                        <a:sym typeface="Symbol"/>
                                      </a:rPr>
                                      <m:t>1−</m:t>
                                    </m:r>
                                    <m:sSup>
                                      <m:sSupPr>
                                        <m:ctrlPr>
                                          <a:rPr lang="en-US" sz="2800" i="1" dirty="0">
                                            <a:latin typeface="Cambria Math"/>
                                            <a:sym typeface="Symbol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 i="1" dirty="0">
                                            <a:latin typeface="Cambria Math"/>
                                            <a:sym typeface="Symbol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2800" i="1" dirty="0">
                                            <a:latin typeface="Cambria Math"/>
                                            <a:sym typeface="Symbol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52400"/>
                <a:ext cx="8991600" cy="6629400"/>
              </a:xfrm>
              <a:blipFill rotWithShape="1">
                <a:blip r:embed="rId2"/>
                <a:stretch>
                  <a:fillRect l="-1356" t="-1563" r="-1017"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0678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06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 ORDER DERIVATIVE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62000"/>
                <a:ext cx="8382000" cy="5562600"/>
              </a:xfrm>
            </p:spPr>
            <p:txBody>
              <a:bodyPr/>
              <a:lstStyle/>
              <a:p>
                <a:pPr>
                  <a:buClr>
                    <a:schemeClr val="tx1"/>
                  </a:buClr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Let y = f(x) be a given function . Then we can find the derivative of y w.r.to x.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i.e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800" b="0" i="0" smtClean="0">
                        <a:latin typeface="Cambria Math"/>
                      </a:rPr>
                      <m:t>  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-------(1)</a:t>
                </a:r>
              </a:p>
              <a:p>
                <a:pPr algn="just">
                  <a:buClr>
                    <a:schemeClr val="tx1"/>
                  </a:buClr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</a:rPr>
                      <m:t>f</m:t>
                    </m:r>
                    <m:r>
                      <a:rPr lang="en-US" sz="2800" b="0" i="0" smtClean="0">
                        <a:latin typeface="Cambria Math"/>
                      </a:rPr>
                      <m:t> ′ 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</a:rPr>
                          <m:t>x</m:t>
                        </m:r>
                      </m:e>
                    </m:d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is again differentiable then we can differentiate equation (1) w.r.to x again then the left hand side becomes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280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</a:rPr>
                              <m:t>𝑑𝑦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𝑑𝑥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this is called the second derivative of y w.r.to x and we write this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/>
                              </a:rPr>
                              <m:t>𝑑𝑦</m:t>
                            </m:r>
                          </m:num>
                          <m:den>
                            <m:r>
                              <a:rPr lang="en-US" sz="2800" i="1">
                                <a:latin typeface="Cambria Math"/>
                              </a:rPr>
                              <m:t>𝑑𝑥</m:t>
                            </m:r>
                          </m:den>
                        </m:f>
                      </m:e>
                    </m:d>
                    <m:r>
                      <a:rPr lang="en-US" sz="28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. The second order derivative of f(x) is also denoted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′′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</a:rPr>
                      <m:t> (</m:t>
                    </m:r>
                    <m:r>
                      <a:rPr lang="en-US" sz="2800" b="0" i="1" smtClean="0">
                        <a:latin typeface="Cambria Math"/>
                      </a:rPr>
                      <m:t>𝑥</m:t>
                    </m:r>
                    <m:r>
                      <a:rPr lang="en-US" sz="2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. It is also denoted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′′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</a:rPr>
                      <m:t> </m:t>
                    </m:r>
                    <m:r>
                      <a:rPr lang="en-US" sz="2800" b="0" i="1" smtClean="0">
                        <a:latin typeface="Cambria Math"/>
                      </a:rPr>
                      <m:t>𝑜𝑟</m:t>
                    </m:r>
                    <m:r>
                      <a:rPr lang="en-US" sz="2800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62000"/>
                <a:ext cx="8382000" cy="5562600"/>
              </a:xfrm>
              <a:blipFill rotWithShape="1">
                <a:blip r:embed="rId2"/>
                <a:stretch>
                  <a:fillRect l="-1018" t="-1095" r="-2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20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381000"/>
                <a:ext cx="8915400" cy="5943600"/>
              </a:xfrm>
            </p:spPr>
            <p:txBody>
              <a:bodyPr>
                <a:normAutofit/>
              </a:bodyPr>
              <a:lstStyle/>
              <a:p>
                <a:pPr>
                  <a:buClr>
                    <a:schemeClr val="tx1"/>
                  </a:buClr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Examples</a:t>
                </a:r>
              </a:p>
              <a:p>
                <a:pPr>
                  <a:buClr>
                    <a:schemeClr val="tx1"/>
                  </a:buClr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Q1.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If x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𝑠𝑖𝑛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 , 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1+</m:t>
                        </m:r>
                        <m:r>
                          <a:rPr lang="en-US" b="0" i="1" smtClean="0">
                            <a:latin typeface="Cambria Math"/>
                          </a:rPr>
                          <m:t>𝑐𝑜𝑠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d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then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0" i="1" dirty="0" smtClean="0">
                    <a:latin typeface="Times New Roman" pitchFamily="18" charset="0"/>
                    <a:cs typeface="Times New Roman" pitchFamily="18" charset="0"/>
                  </a:rPr>
                  <a:t>    Solution: </a:t>
                </a:r>
                <a:r>
                  <a:rPr lang="en-US" b="0" dirty="0" smtClean="0">
                    <a:latin typeface="Times New Roman" pitchFamily="18" charset="0"/>
                    <a:cs typeface="Times New Roman" pitchFamily="18" charset="0"/>
                  </a:rPr>
                  <a:t> Given </a:t>
                </a: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 x 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𝑠𝑖𝑛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                        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1+</m:t>
                        </m:r>
                        <m:r>
                          <a:rPr lang="en-US" i="1">
                            <a:latin typeface="Cambria Math"/>
                          </a:rPr>
                          <m:t>𝑐𝑜𝑠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d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 Diff.w.r.to </a:t>
                </a:r>
                <a:r>
                  <a:rPr lang="el-GR" dirty="0" smtClean="0">
                    <a:latin typeface="Times New Roman" pitchFamily="18" charset="0"/>
                    <a:cs typeface="Times New Roman" pitchFamily="18" charset="0"/>
                  </a:rPr>
                  <a:t>θ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1−</m:t>
                        </m:r>
                        <m:r>
                          <a:rPr lang="en-US" b="0" i="1" smtClean="0">
                            <a:latin typeface="Cambria Math"/>
                          </a:rPr>
                          <m:t>𝑐𝑜𝑠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d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=−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𝑠𝑖𝑛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𝑑𝑦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𝑑</m:t>
                                </m:r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𝑑𝑥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𝑑</m:t>
                                </m:r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𝑠𝑖𝑛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𝑐𝑜𝑠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</m:d>
                      </m:den>
                    </m:f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− 2 </m:t>
                        </m:r>
                        <m:r>
                          <a:rPr lang="en-US" b="0" i="1" smtClean="0">
                            <a:latin typeface="Cambria Math"/>
                          </a:rPr>
                          <m:t>𝑠𝑖𝑛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𝑐𝑜𝑠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−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cot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Again diff. w.r.to x ,we get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𝑑𝑦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𝑑𝑥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func>
                          <m:funcPr>
                            <m:ctrlPr>
                              <a:rPr lang="en-US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cot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</m:e>
                    </m:d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den>
                    </m:f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func>
                          <m:funcPr>
                            <m:ctrlPr>
                              <a:rPr lang="en-US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cot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</m:e>
                    </m:d>
                    <m:r>
                      <a:rPr lang="en-US" b="0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( chain rule)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381000"/>
                <a:ext cx="8915400" cy="5943600"/>
              </a:xfrm>
              <a:blipFill rotWithShape="1">
                <a:blip r:embed="rId2"/>
                <a:stretch>
                  <a:fillRect l="-1231" t="-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r>
              <a:rPr lang="en-US" dirty="0" smtClean="0"/>
              <a:t>MADHUSUDANAN NAMBOODIRI.V,PGT(SS),AECS-1,JADUGUDA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48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926</TotalTime>
  <Words>2218</Words>
  <Application>Microsoft Office PowerPoint</Application>
  <PresentationFormat>On-screen Show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CHAPTER -5</vt:lpstr>
      <vt:lpstr>CONCEPTS</vt:lpstr>
      <vt:lpstr>DERIVATIVES OF FUNCTIONS IN PARAMETRIC FORMS</vt:lpstr>
      <vt:lpstr>PowerPoint Presentation</vt:lpstr>
      <vt:lpstr>PowerPoint Presentation</vt:lpstr>
      <vt:lpstr>PowerPoint Presentation</vt:lpstr>
      <vt:lpstr>PowerPoint Presentation</vt:lpstr>
      <vt:lpstr>SECOND ORDER DERIVATIVE</vt:lpstr>
      <vt:lpstr>PowerPoint Presentation</vt:lpstr>
      <vt:lpstr>PowerPoint Presentation</vt:lpstr>
      <vt:lpstr>PowerPoint Presentation</vt:lpstr>
      <vt:lpstr>PowerPoint Presentation</vt:lpstr>
      <vt:lpstr>QUESTIONS FOR PRACTICE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-5</dc:title>
  <dc:creator>Madhusudanan</dc:creator>
  <cp:lastModifiedBy>admin</cp:lastModifiedBy>
  <cp:revision>99</cp:revision>
  <dcterms:created xsi:type="dcterms:W3CDTF">2006-08-16T00:00:00Z</dcterms:created>
  <dcterms:modified xsi:type="dcterms:W3CDTF">2020-08-17T00:04:58Z</dcterms:modified>
</cp:coreProperties>
</file>